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1BD2"/>
    <a:srgbClr val="F4A4F0"/>
    <a:srgbClr val="44CCA8"/>
    <a:srgbClr val="990099"/>
    <a:srgbClr val="817F31"/>
    <a:srgbClr val="C2EEAA"/>
    <a:srgbClr val="C5EDF7"/>
    <a:srgbClr val="A7E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23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8E14DE-C777-4A3D-BC70-96F7EB19D099}" type="datetimeFigureOut">
              <a:rPr lang="pl-PL" smtClean="0"/>
              <a:pPr/>
              <a:t>21.05.2020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EBC476-9E95-4EB8-A4F3-0BAA9588AB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E14DE-C777-4A3D-BC70-96F7EB19D099}" type="datetimeFigureOut">
              <a:rPr lang="pl-PL" smtClean="0"/>
              <a:pPr/>
              <a:t>21.05.2020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BC476-9E95-4EB8-A4F3-0BAA9588AB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E14DE-C777-4A3D-BC70-96F7EB19D099}" type="datetimeFigureOut">
              <a:rPr lang="pl-PL" smtClean="0"/>
              <a:pPr/>
              <a:t>21.05.2020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BC476-9E95-4EB8-A4F3-0BAA9588AB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E14DE-C777-4A3D-BC70-96F7EB19D099}" type="datetimeFigureOut">
              <a:rPr lang="pl-PL" smtClean="0"/>
              <a:pPr/>
              <a:t>21.05.2020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BC476-9E95-4EB8-A4F3-0BAA9588ABB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E14DE-C777-4A3D-BC70-96F7EB19D099}" type="datetimeFigureOut">
              <a:rPr lang="pl-PL" smtClean="0"/>
              <a:pPr/>
              <a:t>21.05.2020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BC476-9E95-4EB8-A4F3-0BAA9588ABB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E14DE-C777-4A3D-BC70-96F7EB19D099}" type="datetimeFigureOut">
              <a:rPr lang="pl-PL" smtClean="0"/>
              <a:pPr/>
              <a:t>21.05.2020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BC476-9E95-4EB8-A4F3-0BAA9588ABB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E14DE-C777-4A3D-BC70-96F7EB19D099}" type="datetimeFigureOut">
              <a:rPr lang="pl-PL" smtClean="0"/>
              <a:pPr/>
              <a:t>21.05.2020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BC476-9E95-4EB8-A4F3-0BAA9588AB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E14DE-C777-4A3D-BC70-96F7EB19D099}" type="datetimeFigureOut">
              <a:rPr lang="pl-PL" smtClean="0"/>
              <a:pPr/>
              <a:t>21.05.2020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BC476-9E95-4EB8-A4F3-0BAA9588ABB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E14DE-C777-4A3D-BC70-96F7EB19D099}" type="datetimeFigureOut">
              <a:rPr lang="pl-PL" smtClean="0"/>
              <a:pPr/>
              <a:t>21.05.2020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BC476-9E95-4EB8-A4F3-0BAA9588AB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8E14DE-C777-4A3D-BC70-96F7EB19D099}" type="datetimeFigureOut">
              <a:rPr lang="pl-PL" smtClean="0"/>
              <a:pPr/>
              <a:t>21.05.2020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BC476-9E95-4EB8-A4F3-0BAA9588AB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8E14DE-C777-4A3D-BC70-96F7EB19D099}" type="datetimeFigureOut">
              <a:rPr lang="pl-PL" smtClean="0"/>
              <a:pPr/>
              <a:t>21.05.2020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EBC476-9E95-4EB8-A4F3-0BAA9588ABB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8E14DE-C777-4A3D-BC70-96F7EB19D099}" type="datetimeFigureOut">
              <a:rPr lang="pl-PL" smtClean="0"/>
              <a:pPr/>
              <a:t>21.05.2020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9EBC476-9E95-4EB8-A4F3-0BAA9588ABB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pl/?utm_source=link-attribution&amp;utm_medium=referral&amp;utm_campaign=image&amp;utm_content=2284129" TargetMode="External"/><Relationship Id="rId2" Type="http://schemas.openxmlformats.org/officeDocument/2006/relationships/hyperlink" Target="https://pixabay.com/pl/users/axistravel-2095966/?utm_source=link-attribution&amp;utm_medium=referral&amp;utm_campaign=image&amp;utm_content=228412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pl/photos/zwierz%C4%85t-pies-pet-szczeniak-mops-1284307" TargetMode="External"/><Relationship Id="rId2" Type="http://schemas.openxmlformats.org/officeDocument/2006/relationships/hyperlink" Target="https://pixabay.com/pl/photos/zwierz%C4%85t-pies-pet-szczeniak-mops-1284307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pl/?utm_source=link-attribution&amp;utm_medium=referral&amp;utm_campaign=image&amp;utm_content=2977085" TargetMode="External"/><Relationship Id="rId2" Type="http://schemas.openxmlformats.org/officeDocument/2006/relationships/hyperlink" Target="https://pixabay.com/pl/users/lenalindell20-6853905/?utm_source=link-attribution&amp;utm_medium=referral&amp;utm_campaign=image&amp;utm_content=297708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pl/users/gavilla-1862695/?utm_source=link-attribution&amp;utm_medium=referral&amp;utm_campaign=image&amp;utm_content=1255442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pl/?utm_source=link-attribution&amp;utm_medium=referral&amp;utm_campaign=image&amp;utm_content=1255442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8429684" cy="2428892"/>
          </a:xfrm>
          <a:blipFill>
            <a:blip r:embed="rId2"/>
            <a:tile tx="0" ty="0" sx="100000" sy="100000" flip="none" algn="tl"/>
          </a:blipFill>
          <a:ln w="28575"/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l-PL" sz="4400" b="0" dirty="0" smtClean="0">
                <a:solidFill>
                  <a:schemeClr val="bg1">
                    <a:lumMod val="95000"/>
                  </a:schemeClr>
                </a:solidFill>
              </a:rPr>
              <a:t>Drugorzędne części zdania</a:t>
            </a:r>
            <a:endParaRPr lang="pl-PL" sz="4400" b="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400" dirty="0" smtClean="0"/>
              <a:t>Opracowanie: Justyna Jasik </a:t>
            </a:r>
          </a:p>
          <a:p>
            <a:r>
              <a:rPr lang="pl-PL" sz="2400" dirty="0" smtClean="0"/>
              <a:t>(w oparciu o podręcznik NOWE Słowa na start!, klasa V, wyd. Nowa Era)</a:t>
            </a:r>
            <a:endParaRPr lang="pl-PL" sz="24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sz="2600" dirty="0" smtClean="0">
                <a:solidFill>
                  <a:schemeClr val="accent4">
                    <a:lumMod val="50000"/>
                  </a:schemeClr>
                </a:solidFill>
              </a:rPr>
              <a:t>Okolicznik może być wyrażony na przykład przysłówkiem lub wyrażeniem przyimkowym.</a:t>
            </a:r>
          </a:p>
          <a:p>
            <a:pPr algn="just">
              <a:buNone/>
            </a:pPr>
            <a:endParaRPr lang="pl-PL" sz="2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pl-PL" sz="2600" dirty="0" smtClean="0">
                <a:solidFill>
                  <a:srgbClr val="817F31"/>
                </a:solidFill>
              </a:rPr>
              <a:t>Ta część zdania odpowiada m.in. na pytania:</a:t>
            </a:r>
          </a:p>
          <a:p>
            <a:pPr algn="just">
              <a:buFont typeface="Wingdings" pitchFamily="2" charset="2"/>
              <a:buChar char="v"/>
            </a:pPr>
            <a:r>
              <a:rPr lang="pl-PL" sz="2600" dirty="0" smtClean="0">
                <a:solidFill>
                  <a:srgbClr val="817F31"/>
                </a:solidFill>
              </a:rPr>
              <a:t>kiedy?,</a:t>
            </a:r>
          </a:p>
          <a:p>
            <a:pPr algn="just">
              <a:buFont typeface="Wingdings" pitchFamily="2" charset="2"/>
              <a:buChar char="v"/>
            </a:pPr>
            <a:r>
              <a:rPr lang="pl-PL" sz="2600" dirty="0" smtClean="0">
                <a:solidFill>
                  <a:srgbClr val="817F31"/>
                </a:solidFill>
              </a:rPr>
              <a:t>gdzie?,</a:t>
            </a:r>
          </a:p>
          <a:p>
            <a:pPr algn="just">
              <a:buFont typeface="Wingdings" pitchFamily="2" charset="2"/>
              <a:buChar char="v"/>
            </a:pPr>
            <a:r>
              <a:rPr lang="pl-PL" sz="2600" dirty="0" smtClean="0">
                <a:solidFill>
                  <a:srgbClr val="817F31"/>
                </a:solidFill>
              </a:rPr>
              <a:t>skąd?,</a:t>
            </a:r>
          </a:p>
          <a:p>
            <a:pPr algn="just">
              <a:buFont typeface="Wingdings" pitchFamily="2" charset="2"/>
              <a:buChar char="v"/>
            </a:pPr>
            <a:r>
              <a:rPr lang="pl-PL" sz="2600" dirty="0" smtClean="0">
                <a:solidFill>
                  <a:srgbClr val="817F31"/>
                </a:solidFill>
              </a:rPr>
              <a:t>dokąd?,</a:t>
            </a:r>
          </a:p>
          <a:p>
            <a:pPr algn="just">
              <a:buFont typeface="Wingdings" pitchFamily="2" charset="2"/>
              <a:buChar char="v"/>
            </a:pPr>
            <a:r>
              <a:rPr lang="pl-PL" sz="2600" dirty="0" smtClean="0">
                <a:solidFill>
                  <a:srgbClr val="817F31"/>
                </a:solidFill>
              </a:rPr>
              <a:t>jak?,</a:t>
            </a:r>
          </a:p>
          <a:p>
            <a:pPr algn="just">
              <a:buFont typeface="Wingdings" pitchFamily="2" charset="2"/>
              <a:buChar char="v"/>
            </a:pPr>
            <a:r>
              <a:rPr lang="pl-PL" sz="2600" dirty="0" smtClean="0">
                <a:solidFill>
                  <a:srgbClr val="817F31"/>
                </a:solidFill>
              </a:rPr>
              <a:t>w jaki sposób?,</a:t>
            </a:r>
          </a:p>
          <a:p>
            <a:pPr algn="just">
              <a:buFont typeface="Wingdings" pitchFamily="2" charset="2"/>
              <a:buChar char="v"/>
            </a:pPr>
            <a:r>
              <a:rPr lang="pl-PL" sz="2600" dirty="0" smtClean="0">
                <a:solidFill>
                  <a:srgbClr val="817F31"/>
                </a:solidFill>
              </a:rPr>
              <a:t>dlaczego?,</a:t>
            </a:r>
          </a:p>
          <a:p>
            <a:pPr algn="just">
              <a:buFont typeface="Wingdings" pitchFamily="2" charset="2"/>
              <a:buChar char="v"/>
            </a:pPr>
            <a:r>
              <a:rPr lang="pl-PL" sz="2600" dirty="0" smtClean="0">
                <a:solidFill>
                  <a:srgbClr val="817F31"/>
                </a:solidFill>
              </a:rPr>
              <a:t>po co?,</a:t>
            </a:r>
          </a:p>
          <a:p>
            <a:pPr algn="just">
              <a:buFont typeface="Wingdings" pitchFamily="2" charset="2"/>
              <a:buChar char="v"/>
            </a:pPr>
            <a:r>
              <a:rPr lang="pl-PL" sz="2600" dirty="0" smtClean="0">
                <a:solidFill>
                  <a:srgbClr val="817F31"/>
                </a:solidFill>
              </a:rPr>
              <a:t>w jakim celu?.</a:t>
            </a:r>
            <a:endParaRPr lang="pl-PL" sz="2600" dirty="0">
              <a:solidFill>
                <a:srgbClr val="817F31"/>
              </a:solidFill>
            </a:endParaRPr>
          </a:p>
        </p:txBody>
      </p:sp>
      <p:sp>
        <p:nvSpPr>
          <p:cNvPr id="4" name="Tytuł 2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l-PL" dirty="0" smtClean="0">
                <a:solidFill>
                  <a:srgbClr val="817F31"/>
                </a:solidFill>
              </a:rPr>
              <a:t>Okolicznik</a:t>
            </a:r>
            <a:endParaRPr lang="pl-PL" dirty="0">
              <a:solidFill>
                <a:srgbClr val="817F3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14282" y="1481328"/>
            <a:ext cx="8715436" cy="5162382"/>
          </a:xfrm>
        </p:spPr>
        <p:txBody>
          <a:bodyPr>
            <a:normAutofit/>
          </a:bodyPr>
          <a:lstStyle/>
          <a:p>
            <a:endParaRPr lang="pl-PL" sz="800" dirty="0" smtClean="0">
              <a:solidFill>
                <a:srgbClr val="817F31"/>
              </a:solidFill>
            </a:endParaRPr>
          </a:p>
          <a:p>
            <a:endParaRPr lang="pl-PL" sz="800" dirty="0" smtClean="0">
              <a:solidFill>
                <a:srgbClr val="817F31"/>
              </a:solidFill>
            </a:endParaRPr>
          </a:p>
          <a:p>
            <a:endParaRPr lang="pl-PL" sz="800" dirty="0" smtClean="0">
              <a:solidFill>
                <a:srgbClr val="817F31"/>
              </a:solidFill>
            </a:endParaRPr>
          </a:p>
          <a:p>
            <a:endParaRPr lang="pl-PL" sz="800" dirty="0" smtClean="0">
              <a:solidFill>
                <a:srgbClr val="817F31"/>
              </a:solidFill>
            </a:endParaRPr>
          </a:p>
          <a:p>
            <a:endParaRPr lang="pl-PL" sz="800" dirty="0" smtClean="0">
              <a:solidFill>
                <a:srgbClr val="817F31"/>
              </a:solidFill>
            </a:endParaRPr>
          </a:p>
          <a:p>
            <a:endParaRPr lang="pl-PL" sz="800" dirty="0" smtClean="0">
              <a:solidFill>
                <a:srgbClr val="817F31"/>
              </a:solidFill>
            </a:endParaRPr>
          </a:p>
          <a:p>
            <a:endParaRPr lang="pl-PL" sz="800" dirty="0" smtClean="0">
              <a:solidFill>
                <a:srgbClr val="817F31"/>
              </a:solidFill>
            </a:endParaRPr>
          </a:p>
          <a:p>
            <a:endParaRPr lang="pl-PL" sz="1600" dirty="0" smtClean="0">
              <a:solidFill>
                <a:srgbClr val="00B050"/>
              </a:solidFill>
            </a:endParaRPr>
          </a:p>
          <a:p>
            <a:endParaRPr lang="pl-PL" sz="800" dirty="0" smtClean="0">
              <a:solidFill>
                <a:srgbClr val="817F31"/>
              </a:solidFill>
            </a:endParaRPr>
          </a:p>
          <a:p>
            <a:endParaRPr lang="pl-PL" sz="800" dirty="0" smtClean="0">
              <a:solidFill>
                <a:srgbClr val="817F31"/>
              </a:solidFill>
            </a:endParaRPr>
          </a:p>
          <a:p>
            <a:endParaRPr lang="pl-PL" sz="800" dirty="0" smtClean="0">
              <a:solidFill>
                <a:srgbClr val="817F31"/>
              </a:solidFill>
            </a:endParaRPr>
          </a:p>
          <a:p>
            <a:endParaRPr lang="pl-PL" sz="800" dirty="0" smtClean="0">
              <a:solidFill>
                <a:srgbClr val="817F31"/>
              </a:solidFill>
            </a:endParaRPr>
          </a:p>
          <a:p>
            <a:endParaRPr lang="pl-PL" sz="800" dirty="0" smtClean="0">
              <a:solidFill>
                <a:srgbClr val="817F31"/>
              </a:solidFill>
            </a:endParaRPr>
          </a:p>
          <a:p>
            <a:endParaRPr lang="pl-PL" sz="800" dirty="0" smtClean="0">
              <a:solidFill>
                <a:srgbClr val="817F31"/>
              </a:solidFill>
            </a:endParaRPr>
          </a:p>
          <a:p>
            <a:endParaRPr lang="pl-PL" sz="800" dirty="0" smtClean="0">
              <a:solidFill>
                <a:srgbClr val="817F31"/>
              </a:solidFill>
            </a:endParaRPr>
          </a:p>
          <a:p>
            <a:endParaRPr lang="pl-PL" sz="800" dirty="0" smtClean="0">
              <a:solidFill>
                <a:srgbClr val="817F31"/>
              </a:solidFill>
            </a:endParaRPr>
          </a:p>
          <a:p>
            <a:endParaRPr lang="pl-PL" sz="800" dirty="0" smtClean="0">
              <a:solidFill>
                <a:srgbClr val="817F31"/>
              </a:solidFill>
            </a:endParaRPr>
          </a:p>
          <a:p>
            <a:endParaRPr lang="pl-PL" sz="800" dirty="0" smtClean="0">
              <a:solidFill>
                <a:srgbClr val="817F31"/>
              </a:solidFill>
            </a:endParaRPr>
          </a:p>
          <a:p>
            <a:endParaRPr lang="pl-PL" sz="800" dirty="0" smtClean="0">
              <a:solidFill>
                <a:srgbClr val="817F31"/>
              </a:solidFill>
            </a:endParaRPr>
          </a:p>
          <a:p>
            <a:endParaRPr lang="pl-PL" sz="800" dirty="0" smtClean="0">
              <a:solidFill>
                <a:srgbClr val="817F31"/>
              </a:solidFill>
            </a:endParaRPr>
          </a:p>
          <a:p>
            <a:endParaRPr lang="pl-PL" sz="800" dirty="0" smtClean="0">
              <a:solidFill>
                <a:srgbClr val="817F31"/>
              </a:solidFill>
            </a:endParaRPr>
          </a:p>
          <a:p>
            <a:endParaRPr lang="pl-PL" sz="800" dirty="0" smtClean="0">
              <a:solidFill>
                <a:srgbClr val="817F31"/>
              </a:solidFill>
            </a:endParaRPr>
          </a:p>
          <a:p>
            <a:endParaRPr lang="pl-PL" sz="800" dirty="0" smtClean="0">
              <a:solidFill>
                <a:srgbClr val="817F31"/>
              </a:solidFill>
            </a:endParaRPr>
          </a:p>
          <a:p>
            <a:pPr>
              <a:buNone/>
            </a:pPr>
            <a:endParaRPr lang="pl-PL" sz="800" dirty="0" smtClean="0">
              <a:solidFill>
                <a:srgbClr val="817F31"/>
              </a:solidFill>
            </a:endParaRPr>
          </a:p>
          <a:p>
            <a:endParaRPr lang="pl-PL" sz="800" dirty="0" smtClean="0">
              <a:solidFill>
                <a:srgbClr val="817F31"/>
              </a:solidFill>
            </a:endParaRPr>
          </a:p>
          <a:p>
            <a:r>
              <a:rPr lang="pl-PL" sz="800" dirty="0" smtClean="0">
                <a:solidFill>
                  <a:srgbClr val="817F31"/>
                </a:solidFill>
              </a:rPr>
              <a:t>                                                                                                                                                                                             Obraz </a:t>
            </a:r>
            <a:r>
              <a:rPr lang="pl-PL" sz="800" u="sng" dirty="0" smtClean="0">
                <a:solidFill>
                  <a:srgbClr val="817F31"/>
                </a:solidFill>
                <a:hlinkClick r:id="rId2"/>
              </a:rPr>
              <a:t>Amanda Higgins</a:t>
            </a:r>
            <a:r>
              <a:rPr lang="pl-PL" sz="800" dirty="0" smtClean="0">
                <a:solidFill>
                  <a:srgbClr val="817F31"/>
                </a:solidFill>
              </a:rPr>
              <a:t> z </a:t>
            </a:r>
            <a:r>
              <a:rPr lang="pl-PL" sz="800" u="sng" dirty="0" err="1" smtClean="0">
                <a:solidFill>
                  <a:srgbClr val="817F31"/>
                </a:solidFill>
                <a:hlinkClick r:id="rId3"/>
              </a:rPr>
              <a:t>Pixabay</a:t>
            </a:r>
            <a:r>
              <a:rPr lang="pl-PL" sz="800" dirty="0" smtClean="0">
                <a:solidFill>
                  <a:srgbClr val="817F31"/>
                </a:solidFill>
              </a:rPr>
              <a:t> </a:t>
            </a:r>
            <a:endParaRPr lang="pl-PL" sz="800" dirty="0">
              <a:solidFill>
                <a:srgbClr val="817F31"/>
              </a:solidFill>
            </a:endParaRPr>
          </a:p>
        </p:txBody>
      </p:sp>
      <p:sp>
        <p:nvSpPr>
          <p:cNvPr id="4" name="Tytuł 2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2000"/>
                  <a:satMod val="180000"/>
                  <a:tint val="66000"/>
                  <a:satMod val="160000"/>
                </a:schemeClr>
              </a:gs>
              <a:gs pos="50000">
                <a:schemeClr val="accent1">
                  <a:tint val="62000"/>
                  <a:satMod val="180000"/>
                  <a:tint val="44500"/>
                  <a:satMod val="160000"/>
                </a:schemeClr>
              </a:gs>
              <a:gs pos="100000">
                <a:schemeClr val="accent1">
                  <a:tint val="62000"/>
                  <a:satMod val="18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0099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l-PL" dirty="0" smtClean="0">
                <a:solidFill>
                  <a:srgbClr val="817F31"/>
                </a:solidFill>
              </a:rPr>
              <a:t>Okolicznik</a:t>
            </a:r>
            <a:endParaRPr lang="pl-PL" dirty="0">
              <a:solidFill>
                <a:srgbClr val="817F31"/>
              </a:solidFill>
            </a:endParaRPr>
          </a:p>
        </p:txBody>
      </p:sp>
      <p:pic>
        <p:nvPicPr>
          <p:cNvPr id="5" name="Obraz 4" descr="snowshoeing-2284129_128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3504" y="3429000"/>
            <a:ext cx="3571900" cy="2363593"/>
          </a:xfrm>
          <a:prstGeom prst="rect">
            <a:avLst/>
          </a:prstGeom>
          <a:ln>
            <a:solidFill>
              <a:srgbClr val="817F3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6" name="Prostokąt zaokrąglony 5"/>
          <p:cNvSpPr/>
          <p:nvPr/>
        </p:nvSpPr>
        <p:spPr>
          <a:xfrm>
            <a:off x="1071538" y="2071678"/>
            <a:ext cx="2786082" cy="914400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rgbClr val="817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00B050"/>
                </a:solidFill>
              </a:rPr>
              <a:t>WĘDRUJE</a:t>
            </a:r>
            <a:endParaRPr lang="pl-PL" sz="2800" b="1" dirty="0">
              <a:solidFill>
                <a:srgbClr val="00B050"/>
              </a:solidFill>
            </a:endParaRPr>
          </a:p>
        </p:txBody>
      </p:sp>
      <p:sp>
        <p:nvSpPr>
          <p:cNvPr id="7" name="Objaśnienie owalne 6"/>
          <p:cNvSpPr/>
          <p:nvPr/>
        </p:nvSpPr>
        <p:spPr>
          <a:xfrm>
            <a:off x="4143372" y="1500174"/>
            <a:ext cx="2286016" cy="714380"/>
          </a:xfrm>
          <a:prstGeom prst="wedgeEllipseCallout">
            <a:avLst>
              <a:gd name="adj1" fmla="val -56759"/>
              <a:gd name="adj2" fmla="val 59371"/>
            </a:avLst>
          </a:prstGeom>
          <a:solidFill>
            <a:srgbClr val="C2EEAA"/>
          </a:solidFill>
          <a:ln>
            <a:solidFill>
              <a:srgbClr val="44C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rgbClr val="817F31"/>
                </a:solidFill>
              </a:rPr>
              <a:t>k</a:t>
            </a:r>
            <a:r>
              <a:rPr lang="pl-PL" dirty="0" smtClean="0">
                <a:solidFill>
                  <a:srgbClr val="817F31"/>
                </a:solidFill>
              </a:rPr>
              <a:t>iedy?</a:t>
            </a:r>
          </a:p>
          <a:p>
            <a:pPr algn="ctr"/>
            <a:r>
              <a:rPr lang="pl-PL" dirty="0" smtClean="0">
                <a:solidFill>
                  <a:srgbClr val="817F31"/>
                </a:solidFill>
              </a:rPr>
              <a:t>ZIMĄ</a:t>
            </a:r>
            <a:endParaRPr lang="pl-PL" dirty="0">
              <a:solidFill>
                <a:srgbClr val="817F31"/>
              </a:solidFill>
            </a:endParaRPr>
          </a:p>
        </p:txBody>
      </p:sp>
      <p:sp>
        <p:nvSpPr>
          <p:cNvPr id="8" name="Objaśnienie owalne 7"/>
          <p:cNvSpPr/>
          <p:nvPr/>
        </p:nvSpPr>
        <p:spPr>
          <a:xfrm>
            <a:off x="4500562" y="2428868"/>
            <a:ext cx="2857520" cy="785818"/>
          </a:xfrm>
          <a:prstGeom prst="wedgeEllipseCallout">
            <a:avLst>
              <a:gd name="adj1" fmla="val -66293"/>
              <a:gd name="adj2" fmla="val -37707"/>
            </a:avLst>
          </a:prstGeom>
          <a:solidFill>
            <a:srgbClr val="C2EEAA"/>
          </a:solidFill>
          <a:ln>
            <a:solidFill>
              <a:srgbClr val="44C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rgbClr val="817F31"/>
                </a:solidFill>
              </a:rPr>
              <a:t>jak?</a:t>
            </a:r>
          </a:p>
          <a:p>
            <a:pPr algn="ctr"/>
            <a:r>
              <a:rPr lang="pl-PL" dirty="0" smtClean="0">
                <a:solidFill>
                  <a:srgbClr val="817F31"/>
                </a:solidFill>
              </a:rPr>
              <a:t>WYTRWALE</a:t>
            </a:r>
            <a:endParaRPr lang="pl-PL" dirty="0">
              <a:solidFill>
                <a:srgbClr val="817F31"/>
              </a:solidFill>
            </a:endParaRPr>
          </a:p>
        </p:txBody>
      </p:sp>
      <p:sp>
        <p:nvSpPr>
          <p:cNvPr id="9" name="Objaśnienie owalne 8"/>
          <p:cNvSpPr/>
          <p:nvPr/>
        </p:nvSpPr>
        <p:spPr>
          <a:xfrm>
            <a:off x="142844" y="3929066"/>
            <a:ext cx="2357454" cy="928694"/>
          </a:xfrm>
          <a:prstGeom prst="wedgeEllipseCallout">
            <a:avLst>
              <a:gd name="adj1" fmla="val 7180"/>
              <a:gd name="adj2" fmla="val -137551"/>
            </a:avLst>
          </a:prstGeom>
          <a:solidFill>
            <a:srgbClr val="C2EEAA"/>
          </a:solidFill>
          <a:ln>
            <a:solidFill>
              <a:srgbClr val="44C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rgbClr val="817F31"/>
                </a:solidFill>
              </a:rPr>
              <a:t>skąd?</a:t>
            </a:r>
          </a:p>
          <a:p>
            <a:pPr algn="ctr"/>
            <a:r>
              <a:rPr lang="pl-PL" dirty="0" smtClean="0">
                <a:solidFill>
                  <a:srgbClr val="817F31"/>
                </a:solidFill>
              </a:rPr>
              <a:t>ZE SCHRONISKA</a:t>
            </a:r>
            <a:endParaRPr lang="pl-PL" dirty="0">
              <a:solidFill>
                <a:srgbClr val="817F31"/>
              </a:solidFill>
            </a:endParaRPr>
          </a:p>
        </p:txBody>
      </p:sp>
      <p:sp>
        <p:nvSpPr>
          <p:cNvPr id="10" name="Objaśnienie owalne 9"/>
          <p:cNvSpPr/>
          <p:nvPr/>
        </p:nvSpPr>
        <p:spPr>
          <a:xfrm>
            <a:off x="2714612" y="3429000"/>
            <a:ext cx="2286016" cy="928694"/>
          </a:xfrm>
          <a:prstGeom prst="wedgeEllipseCallout">
            <a:avLst>
              <a:gd name="adj1" fmla="val -26389"/>
              <a:gd name="adj2" fmla="val -83945"/>
            </a:avLst>
          </a:prstGeom>
          <a:solidFill>
            <a:srgbClr val="C2EEAA"/>
          </a:solidFill>
          <a:ln>
            <a:solidFill>
              <a:srgbClr val="44C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rgbClr val="817F31"/>
                </a:solidFill>
              </a:rPr>
              <a:t>dokąd?</a:t>
            </a:r>
          </a:p>
          <a:p>
            <a:pPr algn="ctr"/>
            <a:r>
              <a:rPr lang="pl-PL" dirty="0" smtClean="0">
                <a:solidFill>
                  <a:srgbClr val="817F31"/>
                </a:solidFill>
              </a:rPr>
              <a:t>NA SZCZYT</a:t>
            </a:r>
            <a:endParaRPr lang="pl-PL" dirty="0">
              <a:solidFill>
                <a:srgbClr val="817F31"/>
              </a:solidFill>
            </a:endParaRPr>
          </a:p>
        </p:txBody>
      </p:sp>
      <p:sp>
        <p:nvSpPr>
          <p:cNvPr id="11" name="Objaśnienie owalne 10"/>
          <p:cNvSpPr/>
          <p:nvPr/>
        </p:nvSpPr>
        <p:spPr>
          <a:xfrm>
            <a:off x="2357422" y="5143512"/>
            <a:ext cx="2500330" cy="857256"/>
          </a:xfrm>
          <a:prstGeom prst="wedgeEllipseCallout">
            <a:avLst>
              <a:gd name="adj1" fmla="val -67435"/>
              <a:gd name="adj2" fmla="val -284115"/>
            </a:avLst>
          </a:prstGeom>
          <a:solidFill>
            <a:srgbClr val="C2EEAA"/>
          </a:solidFill>
          <a:ln>
            <a:solidFill>
              <a:srgbClr val="44C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rgbClr val="817F31"/>
                </a:solidFill>
              </a:rPr>
              <a:t>mimo czego?</a:t>
            </a:r>
          </a:p>
          <a:p>
            <a:pPr algn="ctr"/>
            <a:r>
              <a:rPr lang="pl-PL" dirty="0" smtClean="0">
                <a:solidFill>
                  <a:srgbClr val="817F31"/>
                </a:solidFill>
              </a:rPr>
              <a:t>MIMO ZMĘCZENIA</a:t>
            </a:r>
            <a:endParaRPr lang="pl-PL" dirty="0">
              <a:solidFill>
                <a:srgbClr val="817F31"/>
              </a:solidFill>
            </a:endParaRPr>
          </a:p>
        </p:txBody>
      </p:sp>
      <p:sp>
        <p:nvSpPr>
          <p:cNvPr id="12" name="Zagięty narożnik 11"/>
          <p:cNvSpPr/>
          <p:nvPr/>
        </p:nvSpPr>
        <p:spPr>
          <a:xfrm>
            <a:off x="6143636" y="1857364"/>
            <a:ext cx="1785950" cy="50006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RZECZOWNIK</a:t>
            </a:r>
            <a:endParaRPr lang="pl-PL" dirty="0"/>
          </a:p>
        </p:txBody>
      </p:sp>
      <p:sp>
        <p:nvSpPr>
          <p:cNvPr id="13" name="Zagięty narożnik 12"/>
          <p:cNvSpPr/>
          <p:nvPr/>
        </p:nvSpPr>
        <p:spPr>
          <a:xfrm>
            <a:off x="7072330" y="2786058"/>
            <a:ext cx="1785950" cy="50006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PRZYSŁÓWEK</a:t>
            </a:r>
            <a:endParaRPr lang="pl-PL" dirty="0"/>
          </a:p>
        </p:txBody>
      </p:sp>
      <p:sp>
        <p:nvSpPr>
          <p:cNvPr id="14" name="Zagięty narożnik 13"/>
          <p:cNvSpPr/>
          <p:nvPr/>
        </p:nvSpPr>
        <p:spPr>
          <a:xfrm>
            <a:off x="3857620" y="4214818"/>
            <a:ext cx="1785950" cy="7143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WYRAŻENIE PRZYIMKOWE</a:t>
            </a:r>
            <a:endParaRPr lang="pl-PL" dirty="0"/>
          </a:p>
        </p:txBody>
      </p:sp>
      <p:sp>
        <p:nvSpPr>
          <p:cNvPr id="15" name="Zagięty narożnik 14"/>
          <p:cNvSpPr/>
          <p:nvPr/>
        </p:nvSpPr>
        <p:spPr>
          <a:xfrm>
            <a:off x="4286248" y="5857892"/>
            <a:ext cx="1785950" cy="7143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WYRAŻENIE PRZYIMKOWE</a:t>
            </a:r>
            <a:endParaRPr lang="pl-PL" dirty="0"/>
          </a:p>
        </p:txBody>
      </p:sp>
      <p:sp>
        <p:nvSpPr>
          <p:cNvPr id="16" name="Zagięty narożnik 15"/>
          <p:cNvSpPr/>
          <p:nvPr/>
        </p:nvSpPr>
        <p:spPr>
          <a:xfrm>
            <a:off x="142844" y="4786322"/>
            <a:ext cx="1785950" cy="7143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WYRAŻENIE PRZYIMKOWE</a:t>
            </a:r>
            <a:endParaRPr lang="pl-PL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292803"/>
          </a:xfrm>
        </p:spPr>
        <p:txBody>
          <a:bodyPr/>
          <a:lstStyle/>
          <a:p>
            <a:r>
              <a:rPr lang="pl-PL" dirty="0" smtClean="0">
                <a:solidFill>
                  <a:srgbClr val="990099"/>
                </a:solidFill>
              </a:rPr>
              <a:t>Mój starszy </a:t>
            </a:r>
            <a:r>
              <a:rPr lang="pl-PL" dirty="0" smtClean="0">
                <a:solidFill>
                  <a:srgbClr val="C00000"/>
                </a:solidFill>
              </a:rPr>
              <a:t>brat</a:t>
            </a:r>
            <a:r>
              <a:rPr lang="pl-PL" dirty="0" smtClean="0"/>
              <a:t> </a:t>
            </a:r>
            <a:r>
              <a:rPr lang="pl-PL" dirty="0" smtClean="0">
                <a:solidFill>
                  <a:srgbClr val="C00000"/>
                </a:solidFill>
              </a:rPr>
              <a:t>poszedł</a:t>
            </a:r>
            <a:r>
              <a:rPr lang="pl-PL" dirty="0" smtClean="0"/>
              <a:t> </a:t>
            </a:r>
            <a:r>
              <a:rPr lang="pl-PL" dirty="0" smtClean="0">
                <a:solidFill>
                  <a:srgbClr val="00B0F0"/>
                </a:solidFill>
              </a:rPr>
              <a:t>z kolegami </a:t>
            </a:r>
            <a:r>
              <a:rPr lang="pl-PL" dirty="0" smtClean="0">
                <a:solidFill>
                  <a:srgbClr val="00B050"/>
                </a:solidFill>
              </a:rPr>
              <a:t>do kina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sz="1400" dirty="0" smtClean="0">
                <a:solidFill>
                  <a:srgbClr val="C00000"/>
                </a:solidFill>
              </a:rPr>
              <a:t>podmiot</a:t>
            </a:r>
            <a:r>
              <a:rPr lang="pl-PL" dirty="0" smtClean="0"/>
              <a:t>	         brat                   poszedł       </a:t>
            </a:r>
            <a:r>
              <a:rPr lang="pl-PL" sz="1400" dirty="0" smtClean="0">
                <a:solidFill>
                  <a:srgbClr val="C00000"/>
                </a:solidFill>
              </a:rPr>
              <a:t>orzeczenie</a:t>
            </a:r>
            <a:endParaRPr lang="pl-PL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</a:t>
            </a:r>
          </a:p>
          <a:p>
            <a:pPr>
              <a:buNone/>
            </a:pPr>
            <a:r>
              <a:rPr lang="pl-PL" dirty="0" smtClean="0"/>
              <a:t>mój        starszy        z kolegami     do kina</a:t>
            </a:r>
          </a:p>
          <a:p>
            <a:pPr>
              <a:buNone/>
            </a:pPr>
            <a:r>
              <a:rPr lang="pl-PL" sz="1400" dirty="0" smtClean="0">
                <a:solidFill>
                  <a:srgbClr val="990099"/>
                </a:solidFill>
              </a:rPr>
              <a:t>przydawka             </a:t>
            </a:r>
            <a:r>
              <a:rPr lang="pl-PL" sz="1400" dirty="0" err="1" smtClean="0">
                <a:solidFill>
                  <a:srgbClr val="990099"/>
                </a:solidFill>
              </a:rPr>
              <a:t>przydawka</a:t>
            </a:r>
            <a:r>
              <a:rPr lang="pl-PL" sz="1400" dirty="0" smtClean="0">
                <a:solidFill>
                  <a:srgbClr val="990099"/>
                </a:solidFill>
              </a:rPr>
              <a:t>                    </a:t>
            </a:r>
            <a:r>
              <a:rPr lang="pl-PL" sz="1400" dirty="0" smtClean="0">
                <a:solidFill>
                  <a:srgbClr val="00B0F0"/>
                </a:solidFill>
              </a:rPr>
              <a:t>dopełnienie                         </a:t>
            </a:r>
            <a:r>
              <a:rPr lang="pl-PL" sz="1400" dirty="0" smtClean="0">
                <a:solidFill>
                  <a:srgbClr val="00B050"/>
                </a:solidFill>
              </a:rPr>
              <a:t>okolicznik</a:t>
            </a:r>
            <a:r>
              <a:rPr lang="pl-PL" sz="1400" dirty="0" smtClean="0">
                <a:solidFill>
                  <a:srgbClr val="990099"/>
                </a:solidFill>
              </a:rPr>
              <a:t> </a:t>
            </a:r>
            <a:endParaRPr lang="pl-PL" sz="1400" dirty="0" smtClean="0">
              <a:solidFill>
                <a:srgbClr val="990099"/>
              </a:solidFill>
            </a:endParaRPr>
          </a:p>
          <a:p>
            <a:pPr>
              <a:buNone/>
            </a:pPr>
            <a:endParaRPr lang="pl-PL" sz="1400" dirty="0" smtClean="0">
              <a:solidFill>
                <a:srgbClr val="990099"/>
              </a:solidFill>
            </a:endParaRPr>
          </a:p>
          <a:p>
            <a:pPr>
              <a:buNone/>
            </a:pPr>
            <a:r>
              <a:rPr lang="pl-PL" sz="1400" dirty="0" smtClean="0">
                <a:solidFill>
                  <a:srgbClr val="DB1BD2"/>
                </a:solidFill>
              </a:rPr>
              <a:t>         GRUPA PODMIOTU</a:t>
            </a:r>
            <a:r>
              <a:rPr lang="pl-PL" sz="1400" dirty="0" smtClean="0">
                <a:solidFill>
                  <a:srgbClr val="990099"/>
                </a:solidFill>
              </a:rPr>
              <a:t>                                        </a:t>
            </a:r>
            <a:r>
              <a:rPr lang="pl-PL" sz="1400" dirty="0" smtClean="0">
                <a:solidFill>
                  <a:srgbClr val="DB1BD2"/>
                </a:solidFill>
              </a:rPr>
              <a:t>GRUPA ORZECZENIA</a:t>
            </a:r>
            <a:r>
              <a:rPr lang="pl-PL" sz="1400" dirty="0" smtClean="0">
                <a:solidFill>
                  <a:srgbClr val="990099"/>
                </a:solidFill>
              </a:rPr>
              <a:t>    </a:t>
            </a:r>
            <a:endParaRPr lang="pl-PL" sz="1400" dirty="0">
              <a:solidFill>
                <a:srgbClr val="990099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l-PL" dirty="0" smtClean="0">
                <a:solidFill>
                  <a:srgbClr val="44CCA8"/>
                </a:solidFill>
              </a:rPr>
              <a:t>Wykres zdania pojedynczego</a:t>
            </a:r>
            <a:endParaRPr lang="pl-PL" dirty="0">
              <a:solidFill>
                <a:srgbClr val="44CCA8"/>
              </a:solidFill>
            </a:endParaRPr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3286116" y="2643182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 rot="10800000">
            <a:off x="3286116" y="2786058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flipV="1">
            <a:off x="1071538" y="3071810"/>
            <a:ext cx="128588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 rot="16200000" flipV="1">
            <a:off x="2500298" y="3357562"/>
            <a:ext cx="78581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 rot="5400000" flipH="1" flipV="1">
            <a:off x="4679157" y="3178967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 rot="16200000" flipV="1">
            <a:off x="6500826" y="3071810"/>
            <a:ext cx="78581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ole tekstowe 24"/>
          <p:cNvSpPr txBox="1"/>
          <p:nvPr/>
        </p:nvSpPr>
        <p:spPr>
          <a:xfrm>
            <a:off x="3786182" y="2786058"/>
            <a:ext cx="4651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/>
              <a:t>k</a:t>
            </a:r>
            <a:r>
              <a:rPr lang="pl-PL" sz="1100" dirty="0" smtClean="0"/>
              <a:t>to?</a:t>
            </a:r>
            <a:endParaRPr lang="pl-PL" sz="1100" dirty="0"/>
          </a:p>
        </p:txBody>
      </p:sp>
      <p:sp>
        <p:nvSpPr>
          <p:cNvPr id="26" name="pole tekstowe 25"/>
          <p:cNvSpPr txBox="1"/>
          <p:nvPr/>
        </p:nvSpPr>
        <p:spPr>
          <a:xfrm>
            <a:off x="3643306" y="2428868"/>
            <a:ext cx="8402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 smtClean="0"/>
              <a:t>co zrobił?</a:t>
            </a:r>
            <a:endParaRPr lang="pl-PL" sz="1100" dirty="0"/>
          </a:p>
        </p:txBody>
      </p:sp>
      <p:cxnSp>
        <p:nvCxnSpPr>
          <p:cNvPr id="34" name="Łącznik prosty 33"/>
          <p:cNvCxnSpPr/>
          <p:nvPr/>
        </p:nvCxnSpPr>
        <p:spPr>
          <a:xfrm>
            <a:off x="1571604" y="2786058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36"/>
          <p:cNvCxnSpPr/>
          <p:nvPr/>
        </p:nvCxnSpPr>
        <p:spPr>
          <a:xfrm rot="10800000">
            <a:off x="6643702" y="271462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ole tekstowe 37"/>
          <p:cNvSpPr txBox="1"/>
          <p:nvPr/>
        </p:nvSpPr>
        <p:spPr>
          <a:xfrm>
            <a:off x="1214414" y="3214686"/>
            <a:ext cx="7143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c</a:t>
            </a:r>
            <a:r>
              <a:rPr lang="pl-PL" sz="1100" dirty="0" smtClean="0"/>
              <a:t>zyj?</a:t>
            </a:r>
            <a:endParaRPr lang="pl-PL" sz="1100" dirty="0"/>
          </a:p>
        </p:txBody>
      </p:sp>
      <p:sp>
        <p:nvSpPr>
          <p:cNvPr id="39" name="pole tekstowe 38"/>
          <p:cNvSpPr txBox="1"/>
          <p:nvPr/>
        </p:nvSpPr>
        <p:spPr>
          <a:xfrm>
            <a:off x="5143504" y="3357562"/>
            <a:ext cx="1143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 smtClean="0"/>
              <a:t>z kim?</a:t>
            </a:r>
            <a:endParaRPr lang="pl-PL" sz="1100" dirty="0"/>
          </a:p>
        </p:txBody>
      </p:sp>
      <p:sp>
        <p:nvSpPr>
          <p:cNvPr id="40" name="pole tekstowe 39"/>
          <p:cNvSpPr txBox="1"/>
          <p:nvPr/>
        </p:nvSpPr>
        <p:spPr>
          <a:xfrm>
            <a:off x="7000892" y="3286124"/>
            <a:ext cx="10715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d</a:t>
            </a:r>
            <a:r>
              <a:rPr lang="pl-PL" sz="1100" dirty="0" smtClean="0"/>
              <a:t>okąd?</a:t>
            </a:r>
            <a:endParaRPr lang="pl-PL" sz="1100" dirty="0"/>
          </a:p>
        </p:txBody>
      </p:sp>
      <p:sp>
        <p:nvSpPr>
          <p:cNvPr id="41" name="pole tekstowe 40"/>
          <p:cNvSpPr txBox="1"/>
          <p:nvPr/>
        </p:nvSpPr>
        <p:spPr>
          <a:xfrm>
            <a:off x="2928926" y="3286124"/>
            <a:ext cx="1000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j</a:t>
            </a:r>
            <a:r>
              <a:rPr lang="pl-PL" sz="1100" dirty="0" smtClean="0"/>
              <a:t>aki?</a:t>
            </a:r>
            <a:endParaRPr lang="pl-PL" sz="1100" dirty="0"/>
          </a:p>
        </p:txBody>
      </p:sp>
      <p:cxnSp>
        <p:nvCxnSpPr>
          <p:cNvPr id="20" name="Łącznik prosty 19"/>
          <p:cNvCxnSpPr/>
          <p:nvPr/>
        </p:nvCxnSpPr>
        <p:spPr>
          <a:xfrm rot="16200000" flipH="1">
            <a:off x="2393141" y="4679165"/>
            <a:ext cx="300039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1285861"/>
            <a:ext cx="7743852" cy="229650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>
            <a:noAutofit/>
          </a:bodyPr>
          <a:lstStyle/>
          <a:p>
            <a:pPr algn="ctr"/>
            <a:r>
              <a:rPr lang="pl-PL" sz="3200" dirty="0" smtClean="0">
                <a:solidFill>
                  <a:schemeClr val="accent6">
                    <a:lumMod val="50000"/>
                  </a:schemeClr>
                </a:solidFill>
              </a:rPr>
              <a:t>Zdania pojedyncze rozwinięte mogą być bardzo bogate w treść, </a:t>
            </a:r>
            <a:br>
              <a:rPr lang="pl-PL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l-PL" sz="3200" dirty="0" smtClean="0">
                <a:solidFill>
                  <a:schemeClr val="accent6">
                    <a:lumMod val="50000"/>
                  </a:schemeClr>
                </a:solidFill>
              </a:rPr>
              <a:t>ale zawierają tylko </a:t>
            </a:r>
            <a:r>
              <a:rPr lang="pl-PL" sz="3200" u="sng" dirty="0" smtClean="0">
                <a:solidFill>
                  <a:schemeClr val="accent6">
                    <a:lumMod val="50000"/>
                  </a:schemeClr>
                </a:solidFill>
              </a:rPr>
              <a:t>jedno orzeczenie</a:t>
            </a:r>
            <a:r>
              <a:rPr lang="pl-PL" sz="36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pl-PL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00298" y="4214818"/>
            <a:ext cx="5929354" cy="785817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pl-P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 starszych klasach poznacie różne rodzaje poznanych w klasie V części zdania.</a:t>
            </a:r>
            <a:endParaRPr lang="pl-PL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785786" y="1500174"/>
            <a:ext cx="7786742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W zdaniu najważniejsze jest orzeczenie.</a:t>
            </a:r>
          </a:p>
          <a:p>
            <a:pPr algn="just"/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 Bez orzeczenia nie ma zdania.</a:t>
            </a:r>
          </a:p>
          <a:p>
            <a:pPr algn="just"/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Orzeczenie informuje o czynności i jest wyrażone czasownikiem w formie osobowej.</a:t>
            </a:r>
          </a:p>
          <a:p>
            <a:pPr algn="just"/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Główna część zdania- obok orzeczenia – to podmiot. </a:t>
            </a:r>
          </a:p>
          <a:p>
            <a:pPr algn="just"/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Podmiot oznacza wykonawcę czynności,               o której mówi orzeczenie. </a:t>
            </a:r>
          </a:p>
          <a:p>
            <a:pPr algn="just"/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Podmiotem bardzo często jest rzeczownik (lub zaimek rzeczowny) w mianowniku.</a:t>
            </a:r>
          </a:p>
          <a:p>
            <a:pPr algn="just"/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Samo orzeczenie lub orzeczenie i podmiot tworzą zdanie pojedyncze nierozwinięte.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65000"/>
                  </a:schemeClr>
                </a:solidFill>
              </a:rPr>
              <a:t>Przypominamy!</a:t>
            </a:r>
            <a:endParaRPr lang="pl-PL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Zdanie pojedyncze rozwinięte</a:t>
            </a:r>
            <a:endParaRPr lang="pl-PL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15140" y="1500174"/>
            <a:ext cx="214314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rostokąt 4"/>
          <p:cNvSpPr/>
          <p:nvPr/>
        </p:nvSpPr>
        <p:spPr>
          <a:xfrm>
            <a:off x="5572100" y="6357958"/>
            <a:ext cx="35719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http://www.freepik.com"&gt;Designed by </a:t>
            </a:r>
            <a:r>
              <a:rPr lang="en-US" sz="800" dirty="0" err="1" smtClean="0"/>
              <a:t>wirestock</a:t>
            </a:r>
            <a:r>
              <a:rPr lang="en-US" sz="800" dirty="0" smtClean="0"/>
              <a:t> / </a:t>
            </a:r>
            <a:r>
              <a:rPr lang="en-US" sz="800" dirty="0" err="1" smtClean="0"/>
              <a:t>Freepik</a:t>
            </a:r>
            <a:r>
              <a:rPr lang="en-US" sz="800" dirty="0" smtClean="0"/>
              <a:t>&lt;/a&gt;</a:t>
            </a:r>
            <a:endParaRPr lang="en-US" sz="8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85720" y="2143116"/>
            <a:ext cx="607223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 Aby przekształcić zdanie pojedyncze nierozwinięte w zdanie pojedyncze rozwinięte potrzebne nam są kolejne (obok orzeczenia                       i podmiotu) części zdania.</a:t>
            </a:r>
          </a:p>
          <a:p>
            <a:pPr algn="just">
              <a:buFont typeface="Wingdings" pitchFamily="2" charset="2"/>
              <a:buChar char="Ø"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Drugorzędne (podrzędne) części zdania to:</a:t>
            </a:r>
          </a:p>
          <a:p>
            <a:pPr algn="just">
              <a:buFont typeface="Wingdings" pitchFamily="2" charset="2"/>
              <a:buChar char="v"/>
            </a:pPr>
            <a:r>
              <a:rPr lang="pl-PL" dirty="0" smtClean="0">
                <a:solidFill>
                  <a:srgbClr val="FF0000"/>
                </a:solidFill>
              </a:rPr>
              <a:t>przydawka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</a:p>
          <a:p>
            <a:pPr algn="just">
              <a:buFont typeface="Wingdings" pitchFamily="2" charset="2"/>
              <a:buChar char="v"/>
            </a:pPr>
            <a:r>
              <a:rPr lang="pl-PL" dirty="0">
                <a:solidFill>
                  <a:srgbClr val="FF0000"/>
                </a:solidFill>
              </a:rPr>
              <a:t>d</a:t>
            </a:r>
            <a:r>
              <a:rPr lang="pl-PL" dirty="0" smtClean="0">
                <a:solidFill>
                  <a:srgbClr val="FF0000"/>
                </a:solidFill>
              </a:rPr>
              <a:t>opełnienie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</a:p>
          <a:p>
            <a:pPr algn="just">
              <a:buFont typeface="Wingdings" pitchFamily="2" charset="2"/>
              <a:buChar char="v"/>
            </a:pPr>
            <a:r>
              <a:rPr lang="pl-PL" dirty="0">
                <a:solidFill>
                  <a:srgbClr val="FF0000"/>
                </a:solidFill>
              </a:rPr>
              <a:t>o</a:t>
            </a:r>
            <a:r>
              <a:rPr lang="pl-PL" dirty="0" smtClean="0">
                <a:solidFill>
                  <a:srgbClr val="FF0000"/>
                </a:solidFill>
              </a:rPr>
              <a:t>kolicznik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Każda część zdania jest „trybikiem”, dzięki któremu można utworzyć zdanie logicznie zbudowane i wzbogacone w dodatkowe informacje.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/>
          <a:lstStyle/>
          <a:p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Część zdania wskazująca na cechę albo właściwość kogoś lub czegoś. </a:t>
            </a:r>
          </a:p>
          <a:p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Jest określeniem rzeczownika.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effectLst>
            <a:glow rad="139700">
              <a:schemeClr val="accent5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Przydawka</a:t>
            </a:r>
            <a:endParaRPr lang="pl-PL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928926" y="6429396"/>
            <a:ext cx="607219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l-PL" sz="800" dirty="0" smtClean="0">
                <a:hlinkClick r:id="rId2"/>
              </a:rPr>
              <a:t>/</a:t>
            </a:r>
            <a:r>
              <a:rPr lang="pl-PL" sz="800" dirty="0" smtClean="0">
                <a:hlinkClick r:id="rId3"/>
              </a:rPr>
              <a:t>https://</a:t>
            </a:r>
            <a:r>
              <a:rPr lang="pl-PL" sz="800" dirty="0" err="1" smtClean="0">
                <a:hlinkClick r:id="rId3"/>
              </a:rPr>
              <a:t>pixabay.com</a:t>
            </a:r>
            <a:r>
              <a:rPr lang="pl-PL" sz="800" dirty="0" smtClean="0">
                <a:hlinkClick r:id="rId3"/>
              </a:rPr>
              <a:t>/</a:t>
            </a:r>
            <a:r>
              <a:rPr lang="pl-PL" sz="800" dirty="0" err="1" smtClean="0">
                <a:hlinkClick r:id="rId3"/>
              </a:rPr>
              <a:t>pl</a:t>
            </a:r>
            <a:r>
              <a:rPr lang="pl-PL" sz="800" dirty="0" smtClean="0">
                <a:hlinkClick r:id="rId3"/>
              </a:rPr>
              <a:t>/</a:t>
            </a:r>
            <a:r>
              <a:rPr lang="pl-PL" sz="800" dirty="0" err="1" smtClean="0">
                <a:hlinkClick r:id="rId3"/>
              </a:rPr>
              <a:t>photos</a:t>
            </a:r>
            <a:r>
              <a:rPr lang="pl-PL" sz="800" dirty="0" smtClean="0">
                <a:hlinkClick r:id="rId3"/>
              </a:rPr>
              <a:t>/zwierz%C4%85t-pies-pet-szczeniak-mops-1284307</a:t>
            </a:r>
            <a:endParaRPr lang="pl-PL" sz="8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Obraz 5" descr="animal-1284307_64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4678" y="3148917"/>
            <a:ext cx="2500330" cy="2698303"/>
          </a:xfrm>
          <a:prstGeom prst="rect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</p:pic>
      <p:sp>
        <p:nvSpPr>
          <p:cNvPr id="7" name="Łza 6"/>
          <p:cNvSpPr/>
          <p:nvPr/>
        </p:nvSpPr>
        <p:spPr>
          <a:xfrm>
            <a:off x="642910" y="4643446"/>
            <a:ext cx="2071702" cy="857256"/>
          </a:xfrm>
          <a:prstGeom prst="teardrop">
            <a:avLst>
              <a:gd name="adj" fmla="val 1109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ŚLICZNY</a:t>
            </a:r>
            <a:endParaRPr lang="pl-PL" dirty="0"/>
          </a:p>
        </p:txBody>
      </p:sp>
      <p:sp>
        <p:nvSpPr>
          <p:cNvPr id="8" name="Łza 7"/>
          <p:cNvSpPr/>
          <p:nvPr/>
        </p:nvSpPr>
        <p:spPr>
          <a:xfrm>
            <a:off x="857224" y="3357562"/>
            <a:ext cx="1601641" cy="822473"/>
          </a:xfrm>
          <a:prstGeom prst="teardrop">
            <a:avLst>
              <a:gd name="adj" fmla="val 1258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MAŁY</a:t>
            </a:r>
            <a:endParaRPr lang="pl-PL" dirty="0"/>
          </a:p>
        </p:txBody>
      </p:sp>
      <p:sp>
        <p:nvSpPr>
          <p:cNvPr id="10" name="Objaśnienie owalne 9"/>
          <p:cNvSpPr/>
          <p:nvPr/>
        </p:nvSpPr>
        <p:spPr>
          <a:xfrm>
            <a:off x="6286512" y="3571876"/>
            <a:ext cx="1571636" cy="612648"/>
          </a:xfrm>
          <a:prstGeom prst="wedgeEllipseCallout">
            <a:avLst>
              <a:gd name="adj1" fmla="val -72614"/>
              <a:gd name="adj2" fmla="val 445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TWÓJ</a:t>
            </a:r>
            <a:endParaRPr lang="pl-PL" dirty="0"/>
          </a:p>
        </p:txBody>
      </p:sp>
      <p:sp>
        <p:nvSpPr>
          <p:cNvPr id="11" name="Objaśnienie owalne 10"/>
          <p:cNvSpPr/>
          <p:nvPr/>
        </p:nvSpPr>
        <p:spPr>
          <a:xfrm>
            <a:off x="6072198" y="4714884"/>
            <a:ext cx="2143140" cy="785818"/>
          </a:xfrm>
          <a:prstGeom prst="wedgeEllipseCallout">
            <a:avLst>
              <a:gd name="adj1" fmla="val -60939"/>
              <a:gd name="adj2" fmla="val -445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BRĄZOWY</a:t>
            </a:r>
            <a:endParaRPr lang="pl-PL" dirty="0"/>
          </a:p>
        </p:txBody>
      </p:sp>
      <p:sp>
        <p:nvSpPr>
          <p:cNvPr id="12" name="Objaśnienie w chmurce 11"/>
          <p:cNvSpPr/>
          <p:nvPr/>
        </p:nvSpPr>
        <p:spPr>
          <a:xfrm>
            <a:off x="6072198" y="1928802"/>
            <a:ext cx="2857520" cy="1285884"/>
          </a:xfrm>
          <a:prstGeom prst="cloudCallout">
            <a:avLst>
              <a:gd name="adj1" fmla="val -84358"/>
              <a:gd name="adj2" fmla="val 89691"/>
            </a:avLst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rgbClr val="7030A0"/>
                </a:solidFill>
              </a:rPr>
              <a:t> </a:t>
            </a:r>
          </a:p>
          <a:p>
            <a:pPr algn="ctr"/>
            <a:r>
              <a:rPr lang="pl-PL" sz="1600" dirty="0" smtClean="0">
                <a:solidFill>
                  <a:srgbClr val="7030A0"/>
                </a:solidFill>
              </a:rPr>
              <a:t>WYRAZ „PIESEK” </a:t>
            </a:r>
          </a:p>
          <a:p>
            <a:pPr algn="ctr"/>
            <a:r>
              <a:rPr lang="pl-PL" sz="1600" dirty="0" smtClean="0">
                <a:solidFill>
                  <a:srgbClr val="7030A0"/>
                </a:solidFill>
              </a:rPr>
              <a:t>JEST  RZECZOWNIKIEM</a:t>
            </a:r>
            <a:endParaRPr lang="pl-PL" sz="1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 lnSpcReduction="10000"/>
          </a:bodyPr>
          <a:lstStyle/>
          <a:p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</a:rPr>
              <a:t>Może być wyrażona np. </a:t>
            </a:r>
          </a:p>
          <a:p>
            <a:pPr>
              <a:buFont typeface="Wingdings" pitchFamily="2" charset="2"/>
              <a:buChar char="v"/>
            </a:pPr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</a:rPr>
              <a:t>przymiotnikiem,</a:t>
            </a:r>
          </a:p>
          <a:p>
            <a:pPr>
              <a:buFont typeface="Wingdings" pitchFamily="2" charset="2"/>
              <a:buChar char="v"/>
            </a:pPr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</a:rPr>
              <a:t>rzeczownikiem,</a:t>
            </a:r>
          </a:p>
          <a:p>
            <a:pPr>
              <a:buFont typeface="Wingdings" pitchFamily="2" charset="2"/>
              <a:buChar char="v"/>
            </a:pPr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</a:rPr>
              <a:t>wyrażeniem przyimkowym,</a:t>
            </a:r>
          </a:p>
          <a:p>
            <a:pPr>
              <a:buFont typeface="Wingdings" pitchFamily="2" charset="2"/>
              <a:buChar char="v"/>
            </a:pPr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</a:rPr>
              <a:t>liczebnikiem.</a:t>
            </a:r>
          </a:p>
          <a:p>
            <a:r>
              <a:rPr lang="pl-PL" sz="2400" dirty="0" smtClean="0">
                <a:solidFill>
                  <a:srgbClr val="990099"/>
                </a:solidFill>
              </a:rPr>
              <a:t>Odpowiada m.in. na pytania:</a:t>
            </a:r>
          </a:p>
          <a:p>
            <a:pPr>
              <a:buFont typeface="Wingdings" pitchFamily="2" charset="2"/>
              <a:buChar char="v"/>
            </a:pPr>
            <a:r>
              <a:rPr lang="pl-PL" sz="2400" dirty="0" smtClean="0">
                <a:solidFill>
                  <a:srgbClr val="990099"/>
                </a:solidFill>
              </a:rPr>
              <a:t>jaki?</a:t>
            </a:r>
          </a:p>
          <a:p>
            <a:pPr>
              <a:buFont typeface="Wingdings" pitchFamily="2" charset="2"/>
              <a:buChar char="v"/>
            </a:pPr>
            <a:r>
              <a:rPr lang="pl-PL" sz="2400" dirty="0" smtClean="0">
                <a:solidFill>
                  <a:srgbClr val="990099"/>
                </a:solidFill>
              </a:rPr>
              <a:t>który?</a:t>
            </a:r>
          </a:p>
          <a:p>
            <a:pPr>
              <a:buFont typeface="Wingdings" pitchFamily="2" charset="2"/>
              <a:buChar char="v"/>
            </a:pPr>
            <a:r>
              <a:rPr lang="pl-PL" sz="2400" dirty="0" smtClean="0">
                <a:solidFill>
                  <a:srgbClr val="990099"/>
                </a:solidFill>
              </a:rPr>
              <a:t>czyj?</a:t>
            </a:r>
          </a:p>
          <a:p>
            <a:pPr>
              <a:buFont typeface="Wingdings" pitchFamily="2" charset="2"/>
              <a:buChar char="v"/>
            </a:pPr>
            <a:r>
              <a:rPr lang="pl-PL" sz="2400" dirty="0" smtClean="0">
                <a:solidFill>
                  <a:srgbClr val="990099"/>
                </a:solidFill>
              </a:rPr>
              <a:t>ile?</a:t>
            </a:r>
          </a:p>
          <a:p>
            <a:pPr>
              <a:buFont typeface="Wingdings" pitchFamily="2" charset="2"/>
              <a:buChar char="v"/>
            </a:pPr>
            <a:r>
              <a:rPr lang="pl-PL" sz="2400" dirty="0" smtClean="0">
                <a:solidFill>
                  <a:srgbClr val="990099"/>
                </a:solidFill>
              </a:rPr>
              <a:t>czego?</a:t>
            </a:r>
          </a:p>
          <a:p>
            <a:pPr>
              <a:buFont typeface="Wingdings" pitchFamily="2" charset="2"/>
              <a:buChar char="v"/>
            </a:pPr>
            <a:r>
              <a:rPr lang="pl-PL" sz="2400" dirty="0" smtClean="0">
                <a:solidFill>
                  <a:srgbClr val="990099"/>
                </a:solidFill>
              </a:rPr>
              <a:t>z czego?</a:t>
            </a:r>
          </a:p>
          <a:p>
            <a:pPr>
              <a:buFont typeface="Wingdings" pitchFamily="2" charset="2"/>
              <a:buChar char="v"/>
            </a:pPr>
            <a:r>
              <a:rPr lang="pl-PL" sz="2400" dirty="0" smtClean="0"/>
              <a:t>                                                                </a:t>
            </a:r>
            <a:r>
              <a:rPr lang="pl-PL" sz="800" dirty="0" smtClean="0">
                <a:solidFill>
                  <a:schemeClr val="accent1">
                    <a:lumMod val="50000"/>
                  </a:schemeClr>
                </a:solidFill>
              </a:rPr>
              <a:t>Obraz </a:t>
            </a:r>
            <a:r>
              <a:rPr lang="pl-PL" sz="800" u="sng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Lena </a:t>
            </a:r>
            <a:r>
              <a:rPr lang="pl-PL" sz="800" u="sng" dirty="0" err="1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Lindell</a:t>
            </a:r>
            <a:r>
              <a:rPr lang="pl-PL" sz="800" dirty="0" smtClean="0">
                <a:solidFill>
                  <a:schemeClr val="accent1">
                    <a:lumMod val="50000"/>
                  </a:schemeClr>
                </a:solidFill>
              </a:rPr>
              <a:t> z </a:t>
            </a:r>
            <a:r>
              <a:rPr lang="pl-PL" sz="800" u="sng" dirty="0" err="1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Pixabay</a:t>
            </a:r>
            <a:endParaRPr lang="pl-PL" sz="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857256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l-PL" dirty="0" smtClean="0">
                <a:solidFill>
                  <a:srgbClr val="7030A0"/>
                </a:solidFill>
              </a:rPr>
              <a:t>Przydawka</a:t>
            </a:r>
            <a:endParaRPr lang="pl-PL" dirty="0">
              <a:solidFill>
                <a:srgbClr val="7030A0"/>
              </a:solidFill>
            </a:endParaRPr>
          </a:p>
        </p:txBody>
      </p:sp>
      <p:pic>
        <p:nvPicPr>
          <p:cNvPr id="4" name="Obraz 3" descr="house-2977085_64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90" y="3714752"/>
            <a:ext cx="3895259" cy="2386915"/>
          </a:xfrm>
          <a:prstGeom prst="rect">
            <a:avLst/>
          </a:prstGeom>
        </p:spPr>
      </p:pic>
      <p:sp>
        <p:nvSpPr>
          <p:cNvPr id="5" name="Objaśnienie owalne 4"/>
          <p:cNvSpPr/>
          <p:nvPr/>
        </p:nvSpPr>
        <p:spPr>
          <a:xfrm>
            <a:off x="7143768" y="2643182"/>
            <a:ext cx="1571636" cy="826962"/>
          </a:xfrm>
          <a:prstGeom prst="wedgeEllipseCallout">
            <a:avLst>
              <a:gd name="adj1" fmla="val -41404"/>
              <a:gd name="adj2" fmla="val 63606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rgbClr val="7030A0"/>
                </a:solidFill>
                <a:latin typeface="Arial Narrow" pitchFamily="34" charset="0"/>
              </a:rPr>
              <a:t>c</a:t>
            </a:r>
            <a:r>
              <a:rPr lang="pl-PL" sz="1600" dirty="0" smtClean="0">
                <a:solidFill>
                  <a:srgbClr val="7030A0"/>
                </a:solidFill>
                <a:latin typeface="Arial Narrow" pitchFamily="34" charset="0"/>
              </a:rPr>
              <a:t>zyj? NASZ</a:t>
            </a:r>
            <a:endParaRPr lang="pl-PL" sz="16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6" name="Objaśnienie owalne 5"/>
          <p:cNvSpPr/>
          <p:nvPr/>
        </p:nvSpPr>
        <p:spPr>
          <a:xfrm>
            <a:off x="5429256" y="2285992"/>
            <a:ext cx="1500198" cy="928694"/>
          </a:xfrm>
          <a:prstGeom prst="wedgeEllipseCallout">
            <a:avLst>
              <a:gd name="adj1" fmla="val 4767"/>
              <a:gd name="adj2" fmla="val 8551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>
                <a:solidFill>
                  <a:srgbClr val="7030A0"/>
                </a:solidFill>
                <a:latin typeface="Arial Narrow" pitchFamily="34" charset="0"/>
              </a:rPr>
              <a:t>jaki? ŁADNY</a:t>
            </a:r>
            <a:endParaRPr lang="pl-PL" sz="16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7" name="Objaśnienie owalne 6"/>
          <p:cNvSpPr/>
          <p:nvPr/>
        </p:nvSpPr>
        <p:spPr>
          <a:xfrm>
            <a:off x="2500298" y="3857628"/>
            <a:ext cx="1985970" cy="969838"/>
          </a:xfrm>
          <a:prstGeom prst="wedgeEllipseCallout">
            <a:avLst>
              <a:gd name="adj1" fmla="val 62528"/>
              <a:gd name="adj2" fmla="val 25073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>
                <a:solidFill>
                  <a:srgbClr val="7030A0"/>
                </a:solidFill>
                <a:latin typeface="Arial Narrow" pitchFamily="34" charset="0"/>
              </a:rPr>
              <a:t>z czego?</a:t>
            </a:r>
          </a:p>
          <a:p>
            <a:pPr algn="ctr"/>
            <a:r>
              <a:rPr lang="pl-PL" sz="1600" dirty="0" smtClean="0">
                <a:solidFill>
                  <a:srgbClr val="7030A0"/>
                </a:solidFill>
                <a:latin typeface="Arial Narrow" pitchFamily="34" charset="0"/>
              </a:rPr>
              <a:t> Z DREWNA</a:t>
            </a:r>
            <a:endParaRPr lang="pl-PL" sz="16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8" name="Objaśnienie owalne 7"/>
          <p:cNvSpPr/>
          <p:nvPr/>
        </p:nvSpPr>
        <p:spPr>
          <a:xfrm>
            <a:off x="2500298" y="5072074"/>
            <a:ext cx="1714512" cy="857256"/>
          </a:xfrm>
          <a:prstGeom prst="wedgeEllipseCallout">
            <a:avLst>
              <a:gd name="adj1" fmla="val 73640"/>
              <a:gd name="adj2" fmla="val -36831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rgbClr val="7030A0"/>
                </a:solidFill>
                <a:latin typeface="Arial Narrow" pitchFamily="34" charset="0"/>
              </a:rPr>
              <a:t>i</a:t>
            </a:r>
            <a:r>
              <a:rPr lang="pl-PL" sz="1600" dirty="0" smtClean="0">
                <a:solidFill>
                  <a:srgbClr val="7030A0"/>
                </a:solidFill>
                <a:latin typeface="Arial Narrow" pitchFamily="34" charset="0"/>
              </a:rPr>
              <a:t>le?</a:t>
            </a:r>
          </a:p>
          <a:p>
            <a:pPr algn="ctr"/>
            <a:r>
              <a:rPr lang="pl-PL" sz="1600" dirty="0" smtClean="0">
                <a:solidFill>
                  <a:srgbClr val="7030A0"/>
                </a:solidFill>
                <a:latin typeface="Arial Narrow" pitchFamily="34" charset="0"/>
              </a:rPr>
              <a:t>JEDEN</a:t>
            </a:r>
            <a:endParaRPr lang="pl-PL" sz="16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9" name="Zagięty narożnik 8"/>
          <p:cNvSpPr/>
          <p:nvPr/>
        </p:nvSpPr>
        <p:spPr>
          <a:xfrm>
            <a:off x="3643306" y="5786454"/>
            <a:ext cx="1214446" cy="285752"/>
          </a:xfrm>
          <a:prstGeom prst="foldedCorner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solidFill>
                  <a:srgbClr val="C00000"/>
                </a:solidFill>
                <a:latin typeface="Arial Narrow" pitchFamily="34" charset="0"/>
              </a:rPr>
              <a:t>liczebnik</a:t>
            </a:r>
            <a:endParaRPr lang="pl-PL" sz="1400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0" name="Zagięty narożnik 9"/>
          <p:cNvSpPr/>
          <p:nvPr/>
        </p:nvSpPr>
        <p:spPr>
          <a:xfrm>
            <a:off x="3500430" y="3643314"/>
            <a:ext cx="1343028" cy="428628"/>
          </a:xfrm>
          <a:prstGeom prst="foldedCorner">
            <a:avLst>
              <a:gd name="adj" fmla="val 2696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rgbClr val="C00000"/>
                </a:solidFill>
                <a:latin typeface="Arial Narrow" pitchFamily="34" charset="0"/>
              </a:rPr>
              <a:t>w</a:t>
            </a:r>
            <a:r>
              <a:rPr lang="pl-PL" sz="1400" dirty="0" smtClean="0">
                <a:solidFill>
                  <a:srgbClr val="C00000"/>
                </a:solidFill>
                <a:latin typeface="Arial Narrow" pitchFamily="34" charset="0"/>
              </a:rPr>
              <a:t>yrażenie przyimkowe</a:t>
            </a:r>
            <a:endParaRPr lang="pl-PL" sz="1400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1" name="Zagięty narożnik 10"/>
          <p:cNvSpPr/>
          <p:nvPr/>
        </p:nvSpPr>
        <p:spPr>
          <a:xfrm>
            <a:off x="6286512" y="2214554"/>
            <a:ext cx="1128714" cy="285752"/>
          </a:xfrm>
          <a:prstGeom prst="foldedCorner">
            <a:avLst>
              <a:gd name="adj" fmla="val 294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solidFill>
                  <a:srgbClr val="C00000"/>
                </a:solidFill>
                <a:latin typeface="Arial Narrow" pitchFamily="34" charset="0"/>
              </a:rPr>
              <a:t>przymiotnik</a:t>
            </a:r>
            <a:endParaRPr lang="pl-PL" sz="1400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2" name="Zagięty narożnik 11"/>
          <p:cNvSpPr/>
          <p:nvPr/>
        </p:nvSpPr>
        <p:spPr>
          <a:xfrm>
            <a:off x="7929586" y="3357562"/>
            <a:ext cx="1057276" cy="285752"/>
          </a:xfrm>
          <a:prstGeom prst="foldedCorner">
            <a:avLst>
              <a:gd name="adj" fmla="val 422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solidFill>
                  <a:srgbClr val="C00000"/>
                </a:solidFill>
                <a:latin typeface="Arial Narrow" pitchFamily="34" charset="0"/>
              </a:rPr>
              <a:t>zaimek</a:t>
            </a:r>
            <a:endParaRPr lang="pl-PL" sz="1400" dirty="0">
              <a:solidFill>
                <a:srgbClr val="C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42844" y="1714488"/>
            <a:ext cx="8786874" cy="4643470"/>
          </a:xfrm>
          <a:effectLst>
            <a:glow rad="101600">
              <a:srgbClr val="0070C0">
                <a:alpha val="60000"/>
              </a:srgbClr>
            </a:glow>
          </a:effectLst>
        </p:spPr>
        <p:txBody>
          <a:bodyPr>
            <a:normAutofit/>
          </a:bodyPr>
          <a:lstStyle/>
          <a:p>
            <a:pPr algn="just"/>
            <a:r>
              <a:rPr lang="pl-PL" sz="2600" dirty="0" smtClean="0">
                <a:solidFill>
                  <a:schemeClr val="accent4">
                    <a:lumMod val="75000"/>
                  </a:schemeClr>
                </a:solidFill>
              </a:rPr>
              <a:t>Dopełnienie to część zdania informująca                  o osobach lub rzeczach, które są powiązane                               z wykonywaną czynnością. </a:t>
            </a:r>
          </a:p>
          <a:p>
            <a:pPr algn="just"/>
            <a:r>
              <a:rPr lang="pl-PL" sz="2600" dirty="0" smtClean="0">
                <a:solidFill>
                  <a:schemeClr val="accent1">
                    <a:lumMod val="75000"/>
                  </a:schemeClr>
                </a:solidFill>
              </a:rPr>
              <a:t>Zazwyczaj jest określeniem czasownika.</a:t>
            </a:r>
          </a:p>
          <a:p>
            <a:pPr algn="just"/>
            <a:r>
              <a:rPr lang="pl-PL" sz="2600" dirty="0" smtClean="0">
                <a:solidFill>
                  <a:schemeClr val="bg2">
                    <a:lumMod val="50000"/>
                  </a:schemeClr>
                </a:solidFill>
              </a:rPr>
              <a:t>Może być wyrażone między innymi rzeczownikiem, bezokolicznikiem lub wyrażeniem przyimkowym.</a:t>
            </a:r>
          </a:p>
          <a:p>
            <a:pPr algn="just"/>
            <a:r>
              <a:rPr lang="pl-PL" sz="2600" dirty="0" smtClean="0">
                <a:solidFill>
                  <a:schemeClr val="accent6">
                    <a:lumMod val="50000"/>
                  </a:schemeClr>
                </a:solidFill>
              </a:rPr>
              <a:t>Dopełnienie odpowiada na pytania przypadków zależnych (a więc wszystkich oprócz mianownika… i wołacza, który nie ma pytań).</a:t>
            </a:r>
          </a:p>
          <a:p>
            <a:pPr algn="just">
              <a:buNone/>
            </a:pPr>
            <a:endParaRPr lang="pl-PL" sz="2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l-PL" dirty="0" smtClean="0">
                <a:solidFill>
                  <a:srgbClr val="0070C0"/>
                </a:solidFill>
              </a:rPr>
              <a:t>Dopełnienie</a:t>
            </a:r>
            <a:endParaRPr lang="pl-PL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 descr="girl-1245713_64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3438" y="3929066"/>
            <a:ext cx="3585740" cy="2386758"/>
          </a:xfrm>
          <a:ln w="76200">
            <a:solidFill>
              <a:srgbClr val="0070C0"/>
            </a:solidFill>
          </a:ln>
        </p:spPr>
      </p:pic>
      <p:sp>
        <p:nvSpPr>
          <p:cNvPr id="4" name="Tytuł 2"/>
          <p:cNvSpPr>
            <a:spLocks noGrp="1"/>
          </p:cNvSpPr>
          <p:nvPr>
            <p:ph type="title"/>
          </p:nvPr>
        </p:nvSpPr>
        <p:spPr>
          <a:effectLst>
            <a:glow rad="139700">
              <a:schemeClr val="accent5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l-PL" dirty="0" smtClean="0">
                <a:solidFill>
                  <a:srgbClr val="0070C0"/>
                </a:solidFill>
              </a:rPr>
              <a:t>Dopełnienie</a:t>
            </a: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142976" y="2000240"/>
            <a:ext cx="250033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0070C0"/>
                </a:solidFill>
              </a:rPr>
              <a:t>ROZMAWIA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7" name="Objaśnienie owalne 6"/>
          <p:cNvSpPr/>
          <p:nvPr/>
        </p:nvSpPr>
        <p:spPr>
          <a:xfrm>
            <a:off x="4429124" y="1928802"/>
            <a:ext cx="2143140" cy="1000132"/>
          </a:xfrm>
          <a:prstGeom prst="wedgeEllipseCallout">
            <a:avLst>
              <a:gd name="adj1" fmla="val -69645"/>
              <a:gd name="adj2" fmla="val -22228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>
                <a:solidFill>
                  <a:srgbClr val="0070C0"/>
                </a:solidFill>
                <a:latin typeface="Arial Narrow" pitchFamily="34" charset="0"/>
              </a:rPr>
              <a:t>o czym?</a:t>
            </a:r>
          </a:p>
          <a:p>
            <a:pPr algn="ctr"/>
            <a:r>
              <a:rPr lang="pl-PL" sz="1600" dirty="0" smtClean="0">
                <a:solidFill>
                  <a:srgbClr val="0070C0"/>
                </a:solidFill>
                <a:latin typeface="Arial Narrow" pitchFamily="34" charset="0"/>
              </a:rPr>
              <a:t>O PODRÓŻY</a:t>
            </a:r>
            <a:endParaRPr lang="pl-PL" sz="1600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8" name="Objaśnienie owalne 7"/>
          <p:cNvSpPr/>
          <p:nvPr/>
        </p:nvSpPr>
        <p:spPr>
          <a:xfrm>
            <a:off x="500034" y="3357562"/>
            <a:ext cx="2000264" cy="928694"/>
          </a:xfrm>
          <a:prstGeom prst="wedgeEllipseCallout">
            <a:avLst>
              <a:gd name="adj1" fmla="val 38099"/>
              <a:gd name="adj2" fmla="val -114408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>
                <a:solidFill>
                  <a:srgbClr val="0070C0"/>
                </a:solidFill>
                <a:latin typeface="Arial Narrow" pitchFamily="34" charset="0"/>
              </a:rPr>
              <a:t>z kim?</a:t>
            </a:r>
          </a:p>
          <a:p>
            <a:pPr algn="ctr"/>
            <a:r>
              <a:rPr lang="pl-PL" sz="1600" dirty="0" smtClean="0">
                <a:solidFill>
                  <a:srgbClr val="0070C0"/>
                </a:solidFill>
                <a:latin typeface="Arial Narrow" pitchFamily="34" charset="0"/>
              </a:rPr>
              <a:t>Z SIOSTRĄ</a:t>
            </a:r>
            <a:endParaRPr lang="pl-PL" sz="1600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9" name="Zagięty narożnik 8"/>
          <p:cNvSpPr/>
          <p:nvPr/>
        </p:nvSpPr>
        <p:spPr>
          <a:xfrm>
            <a:off x="2143108" y="4143380"/>
            <a:ext cx="1643074" cy="714380"/>
          </a:xfrm>
          <a:prstGeom prst="foldedCorner">
            <a:avLst>
              <a:gd name="adj" fmla="val 30889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solidFill>
                  <a:srgbClr val="00B0F0"/>
                </a:solidFill>
              </a:rPr>
              <a:t>wyrażenie przyimkowe</a:t>
            </a:r>
            <a:endParaRPr lang="pl-PL" sz="1400" dirty="0">
              <a:solidFill>
                <a:srgbClr val="00B0F0"/>
              </a:solidFill>
            </a:endParaRPr>
          </a:p>
        </p:txBody>
      </p:sp>
      <p:sp>
        <p:nvSpPr>
          <p:cNvPr id="10" name="Zagięty narożnik 9"/>
          <p:cNvSpPr/>
          <p:nvPr/>
        </p:nvSpPr>
        <p:spPr>
          <a:xfrm>
            <a:off x="6143636" y="2357430"/>
            <a:ext cx="1643074" cy="714380"/>
          </a:xfrm>
          <a:prstGeom prst="foldedCorner">
            <a:avLst>
              <a:gd name="adj" fmla="val 32469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rgbClr val="00B0F0"/>
                </a:solidFill>
              </a:rPr>
              <a:t>w</a:t>
            </a:r>
            <a:r>
              <a:rPr lang="pl-PL" sz="1400" dirty="0" smtClean="0">
                <a:solidFill>
                  <a:srgbClr val="00B0F0"/>
                </a:solidFill>
              </a:rPr>
              <a:t>yrażenie przyimkowe</a:t>
            </a:r>
            <a:endParaRPr lang="pl-PL" sz="1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800" dirty="0"/>
          </a:p>
        </p:txBody>
      </p:sp>
      <p:sp>
        <p:nvSpPr>
          <p:cNvPr id="4" name="Tytuł 2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B0F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l-PL" dirty="0" smtClean="0">
                <a:solidFill>
                  <a:srgbClr val="00B0F0"/>
                </a:solidFill>
              </a:rPr>
              <a:t>Dopełnienie</a:t>
            </a:r>
            <a:endParaRPr lang="pl-PL" dirty="0">
              <a:solidFill>
                <a:srgbClr val="00B0F0"/>
              </a:solidFill>
            </a:endParaRPr>
          </a:p>
        </p:txBody>
      </p:sp>
      <p:pic>
        <p:nvPicPr>
          <p:cNvPr id="5" name="Obraz 4" descr="friends-1255442_12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3500438"/>
            <a:ext cx="4435119" cy="2571768"/>
          </a:xfrm>
          <a:prstGeom prst="rect">
            <a:avLst/>
          </a:prstGeom>
          <a:ln w="57150">
            <a:solidFill>
              <a:srgbClr val="00B0F0"/>
            </a:solidFill>
          </a:ln>
        </p:spPr>
      </p:pic>
      <p:sp>
        <p:nvSpPr>
          <p:cNvPr id="6" name="Prostokąt 5"/>
          <p:cNvSpPr/>
          <p:nvPr/>
        </p:nvSpPr>
        <p:spPr>
          <a:xfrm>
            <a:off x="6786578" y="6215082"/>
            <a:ext cx="185018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800" dirty="0" smtClean="0"/>
              <a:t>Obraz </a:t>
            </a:r>
            <a:r>
              <a:rPr lang="pl-PL" sz="800" u="sng" dirty="0" err="1" smtClean="0">
                <a:hlinkClick r:id="rId3"/>
              </a:rPr>
              <a:t>guillermo</a:t>
            </a:r>
            <a:r>
              <a:rPr lang="pl-PL" sz="800" u="sng" dirty="0" smtClean="0">
                <a:hlinkClick r:id="rId3"/>
              </a:rPr>
              <a:t> </a:t>
            </a:r>
            <a:r>
              <a:rPr lang="pl-PL" sz="800" u="sng" dirty="0" err="1" smtClean="0">
                <a:hlinkClick r:id="rId3"/>
              </a:rPr>
              <a:t>gavilla</a:t>
            </a:r>
            <a:r>
              <a:rPr lang="pl-PL" sz="800" dirty="0" smtClean="0"/>
              <a:t> z </a:t>
            </a:r>
            <a:r>
              <a:rPr lang="pl-PL" sz="800" u="sng" dirty="0" err="1" smtClean="0">
                <a:hlinkClick r:id="rId4"/>
              </a:rPr>
              <a:t>Pixabay</a:t>
            </a:r>
            <a:endParaRPr lang="pl-PL" sz="800" dirty="0"/>
          </a:p>
        </p:txBody>
      </p:sp>
      <p:sp>
        <p:nvSpPr>
          <p:cNvPr id="7" name="Prostokąt 6"/>
          <p:cNvSpPr/>
          <p:nvPr/>
        </p:nvSpPr>
        <p:spPr>
          <a:xfrm>
            <a:off x="785786" y="1928802"/>
            <a:ext cx="2857520" cy="914400"/>
          </a:xfrm>
          <a:prstGeom prst="rect">
            <a:avLst/>
          </a:prstGeom>
          <a:gradFill flip="none" rotWithShape="1">
            <a:gsLst>
              <a:gs pos="0">
                <a:srgbClr val="C5EDF7">
                  <a:shade val="30000"/>
                  <a:satMod val="115000"/>
                </a:srgbClr>
              </a:gs>
              <a:gs pos="50000">
                <a:srgbClr val="C5EDF7">
                  <a:shade val="67500"/>
                  <a:satMod val="115000"/>
                </a:srgbClr>
              </a:gs>
              <a:gs pos="100000">
                <a:srgbClr val="C5EDF7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solidFill>
                  <a:schemeClr val="accent3">
                    <a:lumMod val="75000"/>
                  </a:schemeClr>
                </a:solidFill>
              </a:rPr>
              <a:t>WSKAZUJE</a:t>
            </a:r>
            <a:endParaRPr lang="pl-PL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Objaśnienie owalne 7"/>
          <p:cNvSpPr/>
          <p:nvPr/>
        </p:nvSpPr>
        <p:spPr>
          <a:xfrm>
            <a:off x="4643438" y="2214554"/>
            <a:ext cx="1643074" cy="898400"/>
          </a:xfrm>
          <a:prstGeom prst="wedgeEllipseCallout">
            <a:avLst>
              <a:gd name="adj1" fmla="val -85358"/>
              <a:gd name="adj2" fmla="val -35364"/>
            </a:avLst>
          </a:prstGeom>
          <a:solidFill>
            <a:srgbClr val="C5EDF7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rgbClr val="002060"/>
                </a:solidFill>
              </a:rPr>
              <a:t>co?</a:t>
            </a:r>
          </a:p>
          <a:p>
            <a:pPr algn="ctr"/>
            <a:r>
              <a:rPr lang="pl-PL" dirty="0" smtClean="0">
                <a:solidFill>
                  <a:srgbClr val="002060"/>
                </a:solidFill>
              </a:rPr>
              <a:t>DROGĘ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9" name="Objaśnienie owalne 8"/>
          <p:cNvSpPr/>
          <p:nvPr/>
        </p:nvSpPr>
        <p:spPr>
          <a:xfrm>
            <a:off x="571472" y="3357562"/>
            <a:ext cx="2000264" cy="1071570"/>
          </a:xfrm>
          <a:prstGeom prst="wedgeEllipseCallout">
            <a:avLst>
              <a:gd name="adj1" fmla="val 50958"/>
              <a:gd name="adj2" fmla="val -84021"/>
            </a:avLst>
          </a:prstGeom>
          <a:solidFill>
            <a:srgbClr val="C5EDF7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700" dirty="0">
                <a:solidFill>
                  <a:srgbClr val="002060"/>
                </a:solidFill>
              </a:rPr>
              <a:t>k</a:t>
            </a:r>
            <a:r>
              <a:rPr lang="pl-PL" sz="1700" dirty="0" smtClean="0">
                <a:solidFill>
                  <a:srgbClr val="002060"/>
                </a:solidFill>
              </a:rPr>
              <a:t>omu?</a:t>
            </a:r>
          </a:p>
          <a:p>
            <a:pPr algn="ctr"/>
            <a:r>
              <a:rPr lang="pl-PL" sz="1700" dirty="0" smtClean="0">
                <a:solidFill>
                  <a:srgbClr val="002060"/>
                </a:solidFill>
              </a:rPr>
              <a:t>TURYSTOM</a:t>
            </a:r>
            <a:endParaRPr lang="pl-PL" sz="1700" dirty="0">
              <a:solidFill>
                <a:srgbClr val="002060"/>
              </a:solidFill>
            </a:endParaRPr>
          </a:p>
        </p:txBody>
      </p:sp>
      <p:sp>
        <p:nvSpPr>
          <p:cNvPr id="10" name="Zagięty narożnik 9"/>
          <p:cNvSpPr/>
          <p:nvPr/>
        </p:nvSpPr>
        <p:spPr>
          <a:xfrm>
            <a:off x="6072198" y="2714620"/>
            <a:ext cx="1714512" cy="500066"/>
          </a:xfrm>
          <a:prstGeom prst="foldedCorner">
            <a:avLst>
              <a:gd name="adj" fmla="val 32963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rzeczownik</a:t>
            </a:r>
            <a:endParaRPr lang="pl-PL" dirty="0"/>
          </a:p>
        </p:txBody>
      </p:sp>
      <p:sp>
        <p:nvSpPr>
          <p:cNvPr id="11" name="Zagięty narożnik 10"/>
          <p:cNvSpPr/>
          <p:nvPr/>
        </p:nvSpPr>
        <p:spPr>
          <a:xfrm>
            <a:off x="1857356" y="4286256"/>
            <a:ext cx="1785950" cy="500066"/>
          </a:xfrm>
          <a:prstGeom prst="foldedCorner">
            <a:avLst>
              <a:gd name="adj" fmla="val 3115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rzeczownik</a:t>
            </a:r>
            <a:endParaRPr lang="pl-PL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57158" y="1571612"/>
            <a:ext cx="8358246" cy="4643470"/>
          </a:xfrm>
        </p:spPr>
        <p:txBody>
          <a:bodyPr>
            <a:normAutofit/>
          </a:bodyPr>
          <a:lstStyle/>
          <a:p>
            <a:r>
              <a:rPr lang="pl-PL" sz="2600" dirty="0" smtClean="0">
                <a:solidFill>
                  <a:schemeClr val="accent6">
                    <a:lumMod val="75000"/>
                  </a:schemeClr>
                </a:solidFill>
              </a:rPr>
              <a:t>Okolicznik to część zdania, która informuje </a:t>
            </a:r>
          </a:p>
          <a:p>
            <a:pPr>
              <a:buNone/>
            </a:pPr>
            <a:r>
              <a:rPr lang="pl-PL" sz="2600" dirty="0" smtClean="0">
                <a:solidFill>
                  <a:schemeClr val="accent6">
                    <a:lumMod val="75000"/>
                  </a:schemeClr>
                </a:solidFill>
              </a:rPr>
              <a:t>o okolicznościach czynności, czyli:</a:t>
            </a:r>
          </a:p>
          <a:p>
            <a:pPr>
              <a:buFont typeface="Wingdings" pitchFamily="2" charset="2"/>
              <a:buChar char="v"/>
            </a:pPr>
            <a:r>
              <a:rPr lang="pl-PL" sz="2600" dirty="0" smtClean="0">
                <a:solidFill>
                  <a:schemeClr val="accent6">
                    <a:lumMod val="75000"/>
                  </a:schemeClr>
                </a:solidFill>
              </a:rPr>
              <a:t>czasie,</a:t>
            </a:r>
          </a:p>
          <a:p>
            <a:pPr>
              <a:buFont typeface="Wingdings" pitchFamily="2" charset="2"/>
              <a:buChar char="v"/>
            </a:pPr>
            <a:r>
              <a:rPr lang="pl-PL" sz="2600" dirty="0" smtClean="0">
                <a:solidFill>
                  <a:schemeClr val="accent6">
                    <a:lumMod val="75000"/>
                  </a:schemeClr>
                </a:solidFill>
              </a:rPr>
              <a:t>miejscu,</a:t>
            </a:r>
          </a:p>
          <a:p>
            <a:pPr>
              <a:buFont typeface="Wingdings" pitchFamily="2" charset="2"/>
              <a:buChar char="v"/>
            </a:pPr>
            <a:r>
              <a:rPr lang="pl-PL" sz="2600" dirty="0" smtClean="0">
                <a:solidFill>
                  <a:schemeClr val="accent6">
                    <a:lumMod val="75000"/>
                  </a:schemeClr>
                </a:solidFill>
              </a:rPr>
              <a:t>sposobie,</a:t>
            </a:r>
          </a:p>
          <a:p>
            <a:pPr>
              <a:buFont typeface="Wingdings" pitchFamily="2" charset="2"/>
              <a:buChar char="v"/>
            </a:pPr>
            <a:r>
              <a:rPr lang="pl-PL" sz="2600" dirty="0" smtClean="0">
                <a:solidFill>
                  <a:schemeClr val="accent6">
                    <a:lumMod val="75000"/>
                  </a:schemeClr>
                </a:solidFill>
              </a:rPr>
              <a:t>przyczynie,</a:t>
            </a:r>
          </a:p>
          <a:p>
            <a:pPr>
              <a:buFont typeface="Wingdings" pitchFamily="2" charset="2"/>
              <a:buChar char="v"/>
            </a:pPr>
            <a:r>
              <a:rPr lang="pl-PL" sz="2600" dirty="0" smtClean="0">
                <a:solidFill>
                  <a:schemeClr val="accent6">
                    <a:lumMod val="75000"/>
                  </a:schemeClr>
                </a:solidFill>
              </a:rPr>
              <a:t>celu. </a:t>
            </a:r>
          </a:p>
          <a:p>
            <a:pPr>
              <a:buNone/>
            </a:pPr>
            <a:endParaRPr lang="pl-PL" sz="2600" dirty="0" smtClean="0"/>
          </a:p>
          <a:p>
            <a:pPr>
              <a:buFont typeface="Wingdings" pitchFamily="2" charset="2"/>
              <a:buChar char="Ø"/>
            </a:pPr>
            <a:r>
              <a:rPr lang="pl-PL" sz="2600" dirty="0" smtClean="0">
                <a:solidFill>
                  <a:schemeClr val="accent1">
                    <a:lumMod val="75000"/>
                  </a:schemeClr>
                </a:solidFill>
              </a:rPr>
              <a:t>Zazwyczaj jest określeniem czasownika.</a:t>
            </a:r>
            <a:endParaRPr lang="pl-PL" sz="2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effectLst>
            <a:glow rad="139700">
              <a:schemeClr val="accent5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l-PL" dirty="0" smtClean="0">
                <a:solidFill>
                  <a:srgbClr val="817F31"/>
                </a:solidFill>
              </a:rPr>
              <a:t>Okolicznik</a:t>
            </a:r>
            <a:endParaRPr lang="pl-PL" dirty="0">
              <a:solidFill>
                <a:srgbClr val="817F3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515</TotalTime>
  <Words>491</Words>
  <Application>Microsoft Office PowerPoint</Application>
  <PresentationFormat>Pokaz na ekranie (4:3)</PresentationFormat>
  <Paragraphs>160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Hol</vt:lpstr>
      <vt:lpstr>Drugorzędne części zdania</vt:lpstr>
      <vt:lpstr>Przypominamy!</vt:lpstr>
      <vt:lpstr>Zdanie pojedyncze rozwinięte</vt:lpstr>
      <vt:lpstr>Przydawka</vt:lpstr>
      <vt:lpstr>Przydawka</vt:lpstr>
      <vt:lpstr>Dopełnienie</vt:lpstr>
      <vt:lpstr>Dopełnienie</vt:lpstr>
      <vt:lpstr>Dopełnienie</vt:lpstr>
      <vt:lpstr>Okolicznik</vt:lpstr>
      <vt:lpstr>Okolicznik</vt:lpstr>
      <vt:lpstr>Okolicznik</vt:lpstr>
      <vt:lpstr>Wykres zdania pojedynczego</vt:lpstr>
      <vt:lpstr>Zdania pojedyncze rozwinięte mogą być bardzo bogate w treść,  ale zawierają tylko jedno orzeczenie.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Drugorzędne części zdania</dc:title>
  <dc:creator>48695409464</dc:creator>
  <cp:lastModifiedBy>48695409464</cp:lastModifiedBy>
  <cp:revision>48</cp:revision>
  <dcterms:created xsi:type="dcterms:W3CDTF">2020-05-20T11:16:39Z</dcterms:created>
  <dcterms:modified xsi:type="dcterms:W3CDTF">2020-05-21T07:44:46Z</dcterms:modified>
</cp:coreProperties>
</file>